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142" y="-108"/>
      </p:cViewPr>
      <p:guideLst>
        <p:guide orient="horz" pos="3368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2" name="Рисунок 31"/>
          <p:cNvPicPr/>
          <p:nvPr/>
        </p:nvPicPr>
        <p:blipFill>
          <a:blip r:embed="rId2" cstate="print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33" name="Рисунок 32"/>
          <p:cNvPicPr/>
          <p:nvPr/>
        </p:nvPicPr>
        <p:blipFill>
          <a:blip r:embed="rId2" cstate="print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115200" y="1116000"/>
            <a:ext cx="7343640" cy="345960"/>
          </a:xfrm>
          <a:custGeom>
            <a:avLst/>
            <a:gdLst/>
            <a:ahLst/>
            <a:cxn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" name="CustomShape 2"/>
          <p:cNvSpPr/>
          <p:nvPr/>
        </p:nvSpPr>
        <p:spPr>
          <a:xfrm>
            <a:off x="115200" y="118800"/>
            <a:ext cx="302040" cy="9943920"/>
          </a:xfrm>
          <a:custGeom>
            <a:avLst/>
            <a:gdLst/>
            <a:ahLst/>
            <a:cxn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3"/>
          <p:cNvSpPr/>
          <p:nvPr/>
        </p:nvSpPr>
        <p:spPr>
          <a:xfrm>
            <a:off x="115200" y="10063080"/>
            <a:ext cx="7343640" cy="526320"/>
          </a:xfrm>
          <a:custGeom>
            <a:avLst/>
            <a:gdLst/>
            <a:ahLst/>
            <a:cxn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7" name="object 16"/>
          <p:cNvPicPr/>
          <p:nvPr/>
        </p:nvPicPr>
        <p:blipFill>
          <a:blip r:embed="rId2" cstate="print"/>
          <a:stretch/>
        </p:blipFill>
        <p:spPr>
          <a:xfrm>
            <a:off x="1009080" y="360000"/>
            <a:ext cx="460800" cy="469440"/>
          </a:xfrm>
          <a:prstGeom prst="rect">
            <a:avLst/>
          </a:prstGeom>
          <a:ln>
            <a:noFill/>
          </a:ln>
        </p:spPr>
      </p:pic>
      <p:sp>
        <p:nvSpPr>
          <p:cNvPr id="38" name="CustomShape 4"/>
          <p:cNvSpPr/>
          <p:nvPr/>
        </p:nvSpPr>
        <p:spPr>
          <a:xfrm>
            <a:off x="1691640" y="387720"/>
            <a:ext cx="3310746" cy="46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</a:pPr>
            <a:r>
              <a:rPr lang="ru-RU" sz="3000" b="1" strike="noStrike" dirty="0">
                <a:solidFill>
                  <a:srgbClr val="17A1B6"/>
                </a:solidFill>
                <a:latin typeface="Arial"/>
              </a:rPr>
              <a:t>ВНИМАНИЕ!</a:t>
            </a:r>
            <a:endParaRPr dirty="0"/>
          </a:p>
        </p:txBody>
      </p:sp>
      <p:sp>
        <p:nvSpPr>
          <p:cNvPr id="39" name="CustomShape 5"/>
          <p:cNvSpPr/>
          <p:nvPr/>
        </p:nvSpPr>
        <p:spPr>
          <a:xfrm>
            <a:off x="1111320" y="7099200"/>
            <a:ext cx="5714280" cy="25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algn="ctr">
              <a:lnSpc>
                <a:spcPct val="115000"/>
              </a:lnSpc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Клиентская служба (на правах отдела) в Светлоярском муниципальном районе Волгоградской области</a:t>
            </a: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algn="ctr">
              <a:lnSpc>
                <a:spcPct val="115000"/>
              </a:lnSpc>
            </a:pPr>
            <a:r>
              <a:rPr lang="ru-RU" sz="2200" strike="noStrike">
                <a:solidFill>
                  <a:srgbClr val="000000"/>
                </a:solidFill>
                <a:latin typeface="Times New Roman"/>
                <a:ea typeface="DejaVu Sans"/>
              </a:rPr>
              <a:t>404171, Волгоградская область, Светлоярский район, р.п. Светлый Яр, ул.Спортивная д. 9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0" name="CustomShape 6"/>
          <p:cNvSpPr/>
          <p:nvPr/>
        </p:nvSpPr>
        <p:spPr>
          <a:xfrm>
            <a:off x="5913000" y="10192680"/>
            <a:ext cx="1348560" cy="27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>
              <a:lnSpc>
                <a:spcPct val="100000"/>
              </a:lnSpc>
            </a:pPr>
            <a:r>
              <a:rPr lang="ru-RU" sz="1700" b="1" strike="noStrike">
                <a:solidFill>
                  <a:srgbClr val="005E8A"/>
                </a:solidFill>
                <a:latin typeface="Arial"/>
                <a:ea typeface="DejaVu Sans"/>
              </a:rPr>
              <a:t>PFR.GOV.RU</a:t>
            </a:r>
            <a:endParaRPr/>
          </a:p>
        </p:txBody>
      </p:sp>
      <p:sp>
        <p:nvSpPr>
          <p:cNvPr id="41" name="CustomShape 7"/>
          <p:cNvSpPr/>
          <p:nvPr/>
        </p:nvSpPr>
        <p:spPr>
          <a:xfrm>
            <a:off x="393874" y="2466380"/>
            <a:ext cx="285840" cy="289440"/>
          </a:xfrm>
          <a:custGeom>
            <a:avLst/>
            <a:gdLst/>
            <a:ahLst/>
            <a:cxnLst/>
            <a:rect l="0" t="0" r="r" b="b"/>
            <a:pathLst>
              <a:path w="286208" h="290183">
                <a:moveTo>
                  <a:pt x="47701" y="0"/>
                </a:moveTo>
                <a:lnTo>
                  <a:pt x="29139" y="3759"/>
                </a:lnTo>
                <a:lnTo>
                  <a:pt x="13982" y="13982"/>
                </a:lnTo>
                <a:lnTo>
                  <a:pt x="3759" y="29139"/>
                </a:lnTo>
                <a:lnTo>
                  <a:pt x="0" y="47701"/>
                </a:lnTo>
                <a:lnTo>
                  <a:pt x="0" y="242481"/>
                </a:lnTo>
                <a:lnTo>
                  <a:pt x="3759" y="261042"/>
                </a:lnTo>
                <a:lnTo>
                  <a:pt x="13982" y="276199"/>
                </a:lnTo>
                <a:lnTo>
                  <a:pt x="29139" y="286422"/>
                </a:lnTo>
                <a:lnTo>
                  <a:pt x="47701" y="290182"/>
                </a:lnTo>
                <a:lnTo>
                  <a:pt x="238506" y="290182"/>
                </a:lnTo>
                <a:lnTo>
                  <a:pt x="257067" y="286422"/>
                </a:lnTo>
                <a:lnTo>
                  <a:pt x="272224" y="276199"/>
                </a:lnTo>
                <a:lnTo>
                  <a:pt x="281706" y="262140"/>
                </a:lnTo>
                <a:lnTo>
                  <a:pt x="47701" y="262140"/>
                </a:lnTo>
                <a:lnTo>
                  <a:pt x="40078" y="260576"/>
                </a:lnTo>
                <a:lnTo>
                  <a:pt x="33832" y="256349"/>
                </a:lnTo>
                <a:lnTo>
                  <a:pt x="29606" y="250103"/>
                </a:lnTo>
                <a:lnTo>
                  <a:pt x="28041" y="242481"/>
                </a:lnTo>
                <a:lnTo>
                  <a:pt x="28041" y="47701"/>
                </a:lnTo>
                <a:lnTo>
                  <a:pt x="29606" y="40078"/>
                </a:lnTo>
                <a:lnTo>
                  <a:pt x="33832" y="33832"/>
                </a:lnTo>
                <a:lnTo>
                  <a:pt x="40078" y="29606"/>
                </a:lnTo>
                <a:lnTo>
                  <a:pt x="47701" y="28041"/>
                </a:lnTo>
                <a:lnTo>
                  <a:pt x="47701" y="0"/>
                </a:lnTo>
                <a:lnTo>
                  <a:pt x="238506" y="0"/>
                </a:lnTo>
                <a:lnTo>
                  <a:pt x="47701" y="0"/>
                </a:lnTo>
                <a:lnTo>
                  <a:pt x="47701" y="28041"/>
                </a:lnTo>
                <a:lnTo>
                  <a:pt x="238506" y="28041"/>
                </a:lnTo>
                <a:lnTo>
                  <a:pt x="246133" y="29606"/>
                </a:lnTo>
                <a:lnTo>
                  <a:pt x="252379" y="33832"/>
                </a:lnTo>
                <a:lnTo>
                  <a:pt x="256602" y="40078"/>
                </a:lnTo>
                <a:lnTo>
                  <a:pt x="258165" y="47701"/>
                </a:lnTo>
                <a:lnTo>
                  <a:pt x="258165" y="242481"/>
                </a:lnTo>
                <a:lnTo>
                  <a:pt x="256602" y="250103"/>
                </a:lnTo>
                <a:lnTo>
                  <a:pt x="252379" y="256349"/>
                </a:lnTo>
                <a:lnTo>
                  <a:pt x="246133" y="260576"/>
                </a:lnTo>
                <a:lnTo>
                  <a:pt x="238506" y="262140"/>
                </a:lnTo>
                <a:lnTo>
                  <a:pt x="281706" y="262140"/>
                </a:lnTo>
                <a:lnTo>
                  <a:pt x="282447" y="261042"/>
                </a:lnTo>
                <a:lnTo>
                  <a:pt x="286207" y="242481"/>
                </a:lnTo>
                <a:lnTo>
                  <a:pt x="286207" y="47701"/>
                </a:lnTo>
                <a:lnTo>
                  <a:pt x="282447" y="29139"/>
                </a:lnTo>
                <a:lnTo>
                  <a:pt x="272224" y="13982"/>
                </a:lnTo>
                <a:lnTo>
                  <a:pt x="257067" y="3759"/>
                </a:lnTo>
                <a:lnTo>
                  <a:pt x="238506" y="0"/>
                </a:lnTo>
              </a:path>
            </a:pathLst>
          </a:custGeom>
          <a:solidFill>
            <a:srgbClr val="124E9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" name="object 20"/>
          <p:cNvPicPr/>
          <p:nvPr/>
        </p:nvPicPr>
        <p:blipFill>
          <a:blip r:embed="rId3" cstate="print"/>
          <a:stretch/>
        </p:blipFill>
        <p:spPr>
          <a:xfrm>
            <a:off x="465882" y="2538388"/>
            <a:ext cx="167400" cy="167040"/>
          </a:xfrm>
          <a:prstGeom prst="rect">
            <a:avLst/>
          </a:prstGeom>
          <a:ln>
            <a:noFill/>
          </a:ln>
        </p:spPr>
      </p:pic>
      <p:sp>
        <p:nvSpPr>
          <p:cNvPr id="43" name="CustomShape 8"/>
          <p:cNvSpPr/>
          <p:nvPr/>
        </p:nvSpPr>
        <p:spPr>
          <a:xfrm>
            <a:off x="681906" y="2466380"/>
            <a:ext cx="6408712" cy="373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/>
          <a:lstStyle/>
          <a:p>
            <a:pPr algn="just">
              <a:lnSpc>
                <a:spcPct val="109000"/>
              </a:lnSpc>
            </a:pPr>
            <a:r>
              <a:rPr lang="ru-RU" sz="1900" b="1" strike="noStrike" dirty="0">
                <a:solidFill>
                  <a:srgbClr val="005E8A"/>
                </a:solidFill>
                <a:latin typeface="Arial"/>
              </a:rPr>
              <a:t>Пенсионный фонд России и Фонд социального  страхования объединяются в </a:t>
            </a:r>
            <a:r>
              <a:rPr lang="ru-RU" sz="1900" b="1" strike="noStrike" dirty="0" smtClean="0">
                <a:solidFill>
                  <a:srgbClr val="005E8A"/>
                </a:solidFill>
                <a:latin typeface="Arial"/>
              </a:rPr>
              <a:t>единый </a:t>
            </a:r>
            <a:r>
              <a:rPr lang="ru-RU" sz="1900" b="1" strike="noStrike" dirty="0" smtClean="0">
                <a:solidFill>
                  <a:srgbClr val="17A1B6"/>
                </a:solidFill>
                <a:latin typeface="Arial"/>
              </a:rPr>
              <a:t>Фонд </a:t>
            </a:r>
            <a:r>
              <a:rPr lang="ru-RU" sz="1900" b="1" strike="noStrike" dirty="0">
                <a:solidFill>
                  <a:srgbClr val="17A1B6"/>
                </a:solidFill>
                <a:latin typeface="Arial"/>
              </a:rPr>
              <a:t>пенсионного и социального страхования  Российской Федерации </a:t>
            </a:r>
            <a:r>
              <a:rPr lang="ru-RU" sz="1900" strike="noStrike" dirty="0">
                <a:solidFill>
                  <a:srgbClr val="005E8A"/>
                </a:solidFill>
                <a:latin typeface="Arial"/>
              </a:rPr>
              <a:t>(Социальный фонд России)</a:t>
            </a:r>
            <a:endParaRPr dirty="0"/>
          </a:p>
          <a:p>
            <a:pPr algn="just">
              <a:lnSpc>
                <a:spcPct val="114000"/>
              </a:lnSpc>
            </a:pPr>
            <a:r>
              <a:rPr lang="ru-RU" strike="noStrike" dirty="0" smtClean="0">
                <a:solidFill>
                  <a:srgbClr val="ED135C"/>
                </a:solidFill>
                <a:latin typeface="Arial"/>
              </a:rPr>
              <a:t>С </a:t>
            </a:r>
            <a:r>
              <a:rPr lang="ru-RU" sz="2400" b="1" strike="noStrike" dirty="0">
                <a:solidFill>
                  <a:srgbClr val="ED135C"/>
                </a:solidFill>
                <a:latin typeface="Arial"/>
              </a:rPr>
              <a:t>1 </a:t>
            </a:r>
            <a:r>
              <a:rPr lang="ru-RU" strike="noStrike" dirty="0">
                <a:solidFill>
                  <a:srgbClr val="ED135C"/>
                </a:solidFill>
                <a:latin typeface="Arial"/>
              </a:rPr>
              <a:t>января </a:t>
            </a:r>
            <a:r>
              <a:rPr lang="ru-RU" sz="2400" b="1" strike="noStrike" dirty="0">
                <a:solidFill>
                  <a:srgbClr val="ED135C"/>
                </a:solidFill>
                <a:latin typeface="Arial"/>
              </a:rPr>
              <a:t>2023 </a:t>
            </a:r>
            <a:r>
              <a:rPr lang="ru-RU" strike="noStrike" dirty="0">
                <a:solidFill>
                  <a:srgbClr val="ED135C"/>
                </a:solidFill>
                <a:latin typeface="Arial"/>
              </a:rPr>
              <a:t>года </a:t>
            </a:r>
            <a:r>
              <a:rPr lang="ru-RU" strike="noStrike" dirty="0">
                <a:solidFill>
                  <a:srgbClr val="000000"/>
                </a:solidFill>
                <a:latin typeface="Arial"/>
              </a:rPr>
              <a:t>в Волгоградской области все </a:t>
            </a:r>
            <a:r>
              <a:rPr lang="ru-RU" strike="noStrike" dirty="0" err="1" smtClean="0">
                <a:solidFill>
                  <a:srgbClr val="000000"/>
                </a:solidFill>
                <a:latin typeface="Arial"/>
              </a:rPr>
              <a:t>го-сударственные</a:t>
            </a:r>
            <a:r>
              <a:rPr lang="ru-RU" strike="noStrike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trike="noStrike" dirty="0">
                <a:solidFill>
                  <a:srgbClr val="000000"/>
                </a:solidFill>
                <a:latin typeface="Arial"/>
              </a:rPr>
              <a:t>услуги в области социального </a:t>
            </a:r>
            <a:r>
              <a:rPr lang="ru-RU" strike="noStrike" dirty="0" err="1" smtClean="0">
                <a:solidFill>
                  <a:srgbClr val="000000"/>
                </a:solidFill>
                <a:latin typeface="Arial"/>
              </a:rPr>
              <a:t>обес-печения</a:t>
            </a:r>
            <a:r>
              <a:rPr lang="ru-RU" strike="noStrike" dirty="0">
                <a:solidFill>
                  <a:srgbClr val="000000"/>
                </a:solidFill>
                <a:latin typeface="Arial"/>
              </a:rPr>
              <a:t>, возложенные ранее на Пенсионный фонд </a:t>
            </a:r>
            <a:r>
              <a:rPr lang="ru-RU" strike="noStrike" dirty="0" smtClean="0">
                <a:solidFill>
                  <a:srgbClr val="000000"/>
                </a:solidFill>
                <a:latin typeface="Arial"/>
              </a:rPr>
              <a:t>и </a:t>
            </a:r>
            <a:r>
              <a:rPr lang="ru-RU" strike="noStrike" dirty="0">
                <a:solidFill>
                  <a:srgbClr val="000000"/>
                </a:solidFill>
                <a:latin typeface="Arial"/>
              </a:rPr>
              <a:t>Фонд социального страхования, будут оказываться </a:t>
            </a:r>
            <a:r>
              <a:rPr lang="ru-RU" strike="noStrike" dirty="0" smtClean="0">
                <a:solidFill>
                  <a:srgbClr val="ED135C"/>
                </a:solidFill>
                <a:latin typeface="Arial"/>
              </a:rPr>
              <a:t>в </a:t>
            </a:r>
            <a:r>
              <a:rPr lang="ru-RU" strike="noStrike" dirty="0">
                <a:solidFill>
                  <a:srgbClr val="ED135C"/>
                </a:solidFill>
                <a:latin typeface="Arial"/>
              </a:rPr>
              <a:t>объединенных офисах клиентского обслуживания</a:t>
            </a:r>
            <a:r>
              <a:rPr lang="ru-RU" strike="noStrike" dirty="0">
                <a:solidFill>
                  <a:srgbClr val="231F20"/>
                </a:solidFill>
                <a:latin typeface="Arial"/>
              </a:rPr>
              <a:t>. </a:t>
            </a:r>
            <a:r>
              <a:rPr lang="ru-RU" b="1" strike="noStrike" dirty="0">
                <a:solidFill>
                  <a:srgbClr val="17A1B6"/>
                </a:solidFill>
                <a:latin typeface="Arial"/>
              </a:rPr>
              <a:t>Социального фонда России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44" name="CustomShape 9"/>
          <p:cNvSpPr/>
          <p:nvPr/>
        </p:nvSpPr>
        <p:spPr>
          <a:xfrm>
            <a:off x="393874" y="4122564"/>
            <a:ext cx="178920" cy="1008360"/>
          </a:xfrm>
          <a:custGeom>
            <a:avLst/>
            <a:gdLst/>
            <a:ahLst/>
            <a:cxnLst/>
            <a:rect l="0" t="0" r="r" b="b"/>
            <a:pathLst>
              <a:path w="179096" h="1008635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92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Галина Анатольевна Вахрушева</cp:lastModifiedBy>
  <cp:revision>22</cp:revision>
  <cp:lastPrinted>2022-11-08T11:13:36Z</cp:lastPrinted>
  <dcterms:created xsi:type="dcterms:W3CDTF">2022-10-25T11:50:56Z</dcterms:created>
  <dcterms:modified xsi:type="dcterms:W3CDTF">2022-11-14T05:57:36Z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2022-10-25T00:00:00Z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